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56" r:id="rId3"/>
    <p:sldId id="262" r:id="rId4"/>
    <p:sldId id="259" r:id="rId5"/>
    <p:sldId id="260" r:id="rId6"/>
    <p:sldId id="261" r:id="rId7"/>
    <p:sldId id="258" r:id="rId8"/>
    <p:sldId id="257" r:id="rId9"/>
    <p:sldId id="264" r:id="rId10"/>
  </p:sldIdLst>
  <p:sldSz cx="9144000" cy="6858000" type="screen4x3"/>
  <p:notesSz cx="6858000" cy="9144000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4B2C2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71" d="100"/>
          <a:sy n="71" d="100"/>
        </p:scale>
        <p:origin x="-490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4B843-2D50-4337-9062-51322987E62B}" type="datetimeFigureOut">
              <a:rPr lang="id-ID" smtClean="0"/>
              <a:t>14/04/2015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002EF-D9FC-42E3-A833-55CF8F47D047}" type="slidenum">
              <a:rPr lang="id-ID" smtClean="0"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4B843-2D50-4337-9062-51322987E62B}" type="datetimeFigureOut">
              <a:rPr lang="id-ID" smtClean="0"/>
              <a:t>14/04/2015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002EF-D9FC-42E3-A833-55CF8F47D047}" type="slidenum">
              <a:rPr lang="id-ID" smtClean="0"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4B843-2D50-4337-9062-51322987E62B}" type="datetimeFigureOut">
              <a:rPr lang="id-ID" smtClean="0"/>
              <a:t>14/04/2015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002EF-D9FC-42E3-A833-55CF8F47D047}" type="slidenum">
              <a:rPr lang="id-ID" smtClean="0"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4B843-2D50-4337-9062-51322987E62B}" type="datetimeFigureOut">
              <a:rPr lang="id-ID" smtClean="0"/>
              <a:t>14/04/2015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002EF-D9FC-42E3-A833-55CF8F47D047}" type="slidenum">
              <a:rPr lang="id-ID" smtClean="0"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4B843-2D50-4337-9062-51322987E62B}" type="datetimeFigureOut">
              <a:rPr lang="id-ID" smtClean="0"/>
              <a:t>14/04/2015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002EF-D9FC-42E3-A833-55CF8F47D047}" type="slidenum">
              <a:rPr lang="id-ID" smtClean="0"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4B843-2D50-4337-9062-51322987E62B}" type="datetimeFigureOut">
              <a:rPr lang="id-ID" smtClean="0"/>
              <a:t>14/04/2015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002EF-D9FC-42E3-A833-55CF8F47D047}" type="slidenum">
              <a:rPr lang="id-ID" smtClean="0"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4B843-2D50-4337-9062-51322987E62B}" type="datetimeFigureOut">
              <a:rPr lang="id-ID" smtClean="0"/>
              <a:t>14/04/2015</a:t>
            </a:fld>
            <a:endParaRPr lang="id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002EF-D9FC-42E3-A833-55CF8F47D047}" type="slidenum">
              <a:rPr lang="id-ID" smtClean="0"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4B843-2D50-4337-9062-51322987E62B}" type="datetimeFigureOut">
              <a:rPr lang="id-ID" smtClean="0"/>
              <a:t>14/04/2015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002EF-D9FC-42E3-A833-55CF8F47D047}" type="slidenum">
              <a:rPr lang="id-ID" smtClean="0"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4B843-2D50-4337-9062-51322987E62B}" type="datetimeFigureOut">
              <a:rPr lang="id-ID" smtClean="0"/>
              <a:t>14/04/2015</a:t>
            </a:fld>
            <a:endParaRPr lang="id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002EF-D9FC-42E3-A833-55CF8F47D047}" type="slidenum">
              <a:rPr lang="id-ID" smtClean="0"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4B843-2D50-4337-9062-51322987E62B}" type="datetimeFigureOut">
              <a:rPr lang="id-ID" smtClean="0"/>
              <a:t>14/04/2015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002EF-D9FC-42E3-A833-55CF8F47D047}" type="slidenum">
              <a:rPr lang="id-ID" smtClean="0"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4B843-2D50-4337-9062-51322987E62B}" type="datetimeFigureOut">
              <a:rPr lang="id-ID" smtClean="0"/>
              <a:t>14/04/2015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002EF-D9FC-42E3-A833-55CF8F47D047}" type="slidenum">
              <a:rPr lang="id-ID" smtClean="0"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4B843-2D50-4337-9062-51322987E62B}" type="datetimeFigureOut">
              <a:rPr lang="id-ID" smtClean="0"/>
              <a:t>14/04/2015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D002EF-D9FC-42E3-A833-55CF8F47D047}" type="slidenum">
              <a:rPr lang="id-ID" smtClean="0"/>
              <a:t>‹#›</a:t>
            </a:fld>
            <a:endParaRPr lang="id-ID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kardu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4" y="642918"/>
            <a:ext cx="2901361" cy="5715016"/>
          </a:xfrm>
          <a:prstGeom prst="rect">
            <a:avLst/>
          </a:prstGeom>
        </p:spPr>
      </p:pic>
      <p:pic>
        <p:nvPicPr>
          <p:cNvPr id="13" name="Picture 12" descr="ipay 8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00364" y="4429132"/>
            <a:ext cx="1812309" cy="2428868"/>
          </a:xfrm>
          <a:prstGeom prst="rect">
            <a:avLst/>
          </a:prstGeom>
        </p:spPr>
      </p:pic>
      <p:pic>
        <p:nvPicPr>
          <p:cNvPr id="8" name="Picture 7" descr="not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285728"/>
            <a:ext cx="4282246" cy="564148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572000" y="3214686"/>
            <a:ext cx="26082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d-ID" sz="3600" b="1" dirty="0" smtClean="0">
                <a:ln w="6600">
                  <a:solidFill>
                    <a:srgbClr val="58010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580101"/>
                  </a:outerShdw>
                </a:effectLst>
              </a:rPr>
              <a:t>E-Commerce</a:t>
            </a:r>
            <a:endParaRPr lang="en-US" sz="3600" b="1" dirty="0">
              <a:ln w="6600">
                <a:solidFill>
                  <a:srgbClr val="58010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580101"/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72000" y="3643314"/>
            <a:ext cx="25699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d-ID" sz="3600" b="1" dirty="0" smtClean="0">
                <a:ln w="6600">
                  <a:solidFill>
                    <a:srgbClr val="58010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580101"/>
                  </a:outerShdw>
                </a:effectLst>
              </a:rPr>
              <a:t>Di Indonesia</a:t>
            </a:r>
            <a:endParaRPr lang="en-US" sz="3600" b="1" dirty="0">
              <a:ln w="6600">
                <a:solidFill>
                  <a:srgbClr val="58010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580101"/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72000" y="4497181"/>
            <a:ext cx="16480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d-ID" b="1" dirty="0"/>
              <a:t>Tutum Rahanta</a:t>
            </a:r>
          </a:p>
          <a:p>
            <a:pPr algn="ctr"/>
            <a:r>
              <a:rPr lang="id-ID" dirty="0"/>
              <a:t>Pengamat Ritel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572000" y="2571744"/>
            <a:ext cx="177619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d-ID" sz="4800" b="1" dirty="0" smtClean="0">
                <a:ln w="6600">
                  <a:solidFill>
                    <a:srgbClr val="58010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580101"/>
                  </a:outerShdw>
                </a:effectLst>
              </a:rPr>
              <a:t>Potret</a:t>
            </a:r>
            <a:endParaRPr lang="en-US" sz="4800" b="1" dirty="0">
              <a:ln w="6600">
                <a:solidFill>
                  <a:srgbClr val="58010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580101"/>
                </a:outerShdw>
              </a:effectLst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enjualan ritel online di indonesi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9207" y="285728"/>
            <a:ext cx="7693387" cy="4357718"/>
          </a:xfrm>
          <a:prstGeom prst="rect">
            <a:avLst/>
          </a:prstGeom>
        </p:spPr>
      </p:pic>
      <p:pic>
        <p:nvPicPr>
          <p:cNvPr id="8" name="Picture 7" descr="social-media-redes-sociais-lar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7659" y="4124442"/>
            <a:ext cx="6034105" cy="273355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286412" y="4613514"/>
            <a:ext cx="335755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d-ID" sz="1400" b="1" dirty="0"/>
              <a:t>B</a:t>
            </a:r>
            <a:r>
              <a:rPr lang="id-ID" sz="1400" b="1" dirty="0" smtClean="0"/>
              <a:t>elanja </a:t>
            </a:r>
            <a:r>
              <a:rPr lang="id-ID" sz="1400" b="1" dirty="0"/>
              <a:t>via internet di Indonesia masih sangat rendah hanya 0,1% dari  total belanja ritel yang mencapai US$ 100,2 miliar. </a:t>
            </a:r>
            <a:r>
              <a:rPr lang="id-ID" sz="1400" b="1" dirty="0" smtClean="0"/>
              <a:t>Masyarakat </a:t>
            </a:r>
            <a:r>
              <a:rPr lang="id-ID" sz="1400" b="1" dirty="0"/>
              <a:t>Indonesia masih menggunakan internet terutama untuk hiburan, sosialisasi dan mencari </a:t>
            </a:r>
            <a:r>
              <a:rPr lang="id-ID" sz="1400" b="1" dirty="0" smtClean="0"/>
              <a:t>informasi</a:t>
            </a:r>
            <a:r>
              <a:rPr lang="id-ID" sz="1400" b="1" dirty="0"/>
              <a:t>. Baru 6% pengguna internet di Indonesia yang </a:t>
            </a:r>
            <a:r>
              <a:rPr lang="id-ID" sz="1400" b="1" dirty="0" smtClean="0"/>
              <a:t>belanja secara </a:t>
            </a:r>
            <a:r>
              <a:rPr lang="id-ID" sz="1400" b="1" dirty="0"/>
              <a:t>online.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lust.jpg"/>
          <p:cNvPicPr>
            <a:picLocks noChangeAspect="1"/>
          </p:cNvPicPr>
          <p:nvPr/>
        </p:nvPicPr>
        <p:blipFill>
          <a:blip r:embed="rId2" cstate="print"/>
          <a:srcRect l="4110"/>
          <a:stretch>
            <a:fillRect/>
          </a:stretch>
        </p:blipFill>
        <p:spPr>
          <a:xfrm>
            <a:off x="285720" y="2158846"/>
            <a:ext cx="4500562" cy="469915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357686" y="1643050"/>
            <a:ext cx="4214810" cy="4739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d-ID" sz="1600" b="1" dirty="0"/>
              <a:t>Potensi pertumbuhan bisnis online di Tanah Air memang besar. Data terakhir menunjukkan, jumlah pengguna internet di Indonesia sekitar </a:t>
            </a:r>
            <a:r>
              <a:rPr lang="id-ID" b="1" dirty="0">
                <a:solidFill>
                  <a:srgbClr val="C00000"/>
                </a:solidFill>
              </a:rPr>
              <a:t>75,9  juta orang 31% dari dari 244,8 juta</a:t>
            </a:r>
            <a:r>
              <a:rPr lang="id-ID" sz="1600" b="1" dirty="0"/>
              <a:t> penduduk Indonesia. </a:t>
            </a:r>
          </a:p>
          <a:p>
            <a:pPr algn="r"/>
            <a:endParaRPr lang="id-ID" sz="1600" b="1" dirty="0" smtClean="0"/>
          </a:p>
          <a:p>
            <a:pPr algn="r"/>
            <a:r>
              <a:rPr lang="id-ID" sz="1600" b="1" dirty="0" smtClean="0"/>
              <a:t>Sekadar </a:t>
            </a:r>
            <a:r>
              <a:rPr lang="id-ID" sz="1600" b="1" dirty="0"/>
              <a:t>catatan, </a:t>
            </a:r>
            <a:r>
              <a:rPr lang="id-ID" b="1" dirty="0">
                <a:solidFill>
                  <a:srgbClr val="C00000"/>
                </a:solidFill>
              </a:rPr>
              <a:t>50.000 pengguna </a:t>
            </a:r>
            <a:r>
              <a:rPr lang="id-ID" sz="1600" b="1" dirty="0"/>
              <a:t>baru </a:t>
            </a:r>
            <a:r>
              <a:rPr lang="id-ID" b="1" dirty="0">
                <a:solidFill>
                  <a:srgbClr val="C00000"/>
                </a:solidFill>
              </a:rPr>
              <a:t>terdaftar di OLX </a:t>
            </a:r>
            <a:r>
              <a:rPr lang="id-ID" b="1" dirty="0" smtClean="0">
                <a:solidFill>
                  <a:srgbClr val="C00000"/>
                </a:solidFill>
              </a:rPr>
              <a:t>setiap </a:t>
            </a:r>
            <a:r>
              <a:rPr lang="id-ID" b="1" dirty="0">
                <a:solidFill>
                  <a:srgbClr val="C00000"/>
                </a:solidFill>
              </a:rPr>
              <a:t>harinya </a:t>
            </a:r>
            <a:r>
              <a:rPr lang="id-ID" sz="1600" b="1" dirty="0"/>
              <a:t>dan trafiknya 1 miliar halaman dibuka setiap bulannya. </a:t>
            </a:r>
            <a:endParaRPr lang="id-ID" sz="1600" b="1" dirty="0" smtClean="0"/>
          </a:p>
          <a:p>
            <a:pPr algn="r"/>
            <a:endParaRPr lang="id-ID" sz="1600" b="1" dirty="0"/>
          </a:p>
          <a:p>
            <a:pPr algn="r"/>
            <a:r>
              <a:rPr lang="id-ID" sz="1600" b="1" dirty="0" smtClean="0"/>
              <a:t>Toko </a:t>
            </a:r>
            <a:r>
              <a:rPr lang="id-ID" sz="1600" b="1" dirty="0"/>
              <a:t>online </a:t>
            </a:r>
            <a:r>
              <a:rPr lang="id-ID" b="1" dirty="0">
                <a:solidFill>
                  <a:srgbClr val="C00000"/>
                </a:solidFill>
              </a:rPr>
              <a:t>Bhinneka</a:t>
            </a:r>
            <a:r>
              <a:rPr lang="id-ID" sz="1600" b="1" dirty="0"/>
              <a:t> dikunjungi </a:t>
            </a:r>
            <a:r>
              <a:rPr lang="id-ID" b="1" dirty="0">
                <a:solidFill>
                  <a:srgbClr val="C00000"/>
                </a:solidFill>
              </a:rPr>
              <a:t>165.000 pelanggan </a:t>
            </a:r>
            <a:r>
              <a:rPr lang="id-ID" sz="1600" b="1" dirty="0"/>
              <a:t>setiap harinya yang membuka 21 juta halaman tiap </a:t>
            </a:r>
            <a:r>
              <a:rPr lang="id-ID" sz="1600" b="1" dirty="0" smtClean="0"/>
              <a:t>bulannya.</a:t>
            </a:r>
          </a:p>
          <a:p>
            <a:pPr algn="r"/>
            <a:endParaRPr lang="id-ID" sz="1600" b="1" dirty="0"/>
          </a:p>
          <a:p>
            <a:pPr algn="r"/>
            <a:r>
              <a:rPr lang="id-ID" sz="1600" b="1" dirty="0" smtClean="0"/>
              <a:t>Dan </a:t>
            </a:r>
            <a:r>
              <a:rPr lang="id-ID" sz="1600" b="1" dirty="0"/>
              <a:t>yang paling banyak di kunjungi di Tanah Air adalah situs </a:t>
            </a:r>
            <a:r>
              <a:rPr lang="id-ID" b="1" dirty="0">
                <a:solidFill>
                  <a:srgbClr val="C00000"/>
                </a:solidFill>
              </a:rPr>
              <a:t>Kaskus </a:t>
            </a:r>
            <a:r>
              <a:rPr lang="id-ID" sz="1600" b="1" dirty="0"/>
              <a:t>dengan trafik </a:t>
            </a:r>
            <a:r>
              <a:rPr lang="id-ID" b="1" dirty="0">
                <a:solidFill>
                  <a:srgbClr val="C00000"/>
                </a:solidFill>
              </a:rPr>
              <a:t>38.800.000 kunjungan </a:t>
            </a:r>
            <a:r>
              <a:rPr lang="id-ID" sz="1600" b="1" dirty="0"/>
              <a:t>tiap bulannya.</a:t>
            </a:r>
          </a:p>
        </p:txBody>
      </p:sp>
      <p:sp>
        <p:nvSpPr>
          <p:cNvPr id="6" name="Rectangle 5"/>
          <p:cNvSpPr/>
          <p:nvPr/>
        </p:nvSpPr>
        <p:spPr>
          <a:xfrm>
            <a:off x="1643042" y="642918"/>
            <a:ext cx="69294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d-ID" sz="4000" b="1" dirty="0" smtClean="0">
                <a:ln w="6600">
                  <a:solidFill>
                    <a:srgbClr val="58010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580101"/>
                  </a:outerShdw>
                </a:effectLst>
              </a:rPr>
              <a:t>FAKTA </a:t>
            </a:r>
            <a:r>
              <a:rPr lang="id-ID" sz="4000" b="1" dirty="0" smtClean="0">
                <a:ln w="6600">
                  <a:solidFill>
                    <a:srgbClr val="58010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580101"/>
                  </a:outerShdw>
                </a:effectLst>
              </a:rPr>
              <a:t>E Commerce di Indonesia</a:t>
            </a:r>
            <a:endParaRPr lang="en-US" sz="4000" b="1" dirty="0">
              <a:ln w="6600">
                <a:solidFill>
                  <a:srgbClr val="580101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tl" rotWithShape="0">
                  <a:srgbClr val="580101"/>
                </a:outerShdw>
              </a:effectLst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6"/>
          <p:cNvPicPr>
            <a:picLocks noChangeAspect="1"/>
          </p:cNvPicPr>
          <p:nvPr/>
        </p:nvPicPr>
        <p:blipFill>
          <a:blip r:embed="rId2"/>
          <a:srcRect t="9886" b="9886"/>
          <a:stretch>
            <a:fillRect/>
          </a:stretch>
        </p:blipFill>
        <p:spPr>
          <a:xfrm>
            <a:off x="-1" y="4429132"/>
            <a:ext cx="5150285" cy="24288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7290" y="285728"/>
            <a:ext cx="7471152" cy="403846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4786314" y="3786190"/>
            <a:ext cx="4357686" cy="3071810"/>
          </a:xfrm>
          <a:prstGeom prst="roundRect">
            <a:avLst/>
          </a:prstGeom>
          <a:solidFill>
            <a:srgbClr val="FFFF00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" name="Rectangle 3"/>
          <p:cNvSpPr/>
          <p:nvPr/>
        </p:nvSpPr>
        <p:spPr>
          <a:xfrm>
            <a:off x="5214942" y="4000504"/>
            <a:ext cx="3643338" cy="24878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 defTabSz="722710">
              <a:spcBef>
                <a:spcPts val="1350"/>
              </a:spcBef>
              <a:buClr>
                <a:srgbClr val="990000"/>
              </a:buClr>
              <a:buSzPct val="100000"/>
              <a:buFont typeface="Wingdings 2" pitchFamily="18" charset="2"/>
              <a:buChar char="¡"/>
            </a:pPr>
            <a:r>
              <a:rPr lang="id-ID" b="1" dirty="0" smtClean="0">
                <a:solidFill>
                  <a:srgbClr val="333333"/>
                </a:solidFill>
              </a:rPr>
              <a:t>Sales </a:t>
            </a:r>
            <a:r>
              <a:rPr lang="en-US" b="1" dirty="0" smtClean="0">
                <a:solidFill>
                  <a:srgbClr val="333333"/>
                </a:solidFill>
              </a:rPr>
              <a:t>B2C e-commerce </a:t>
            </a:r>
            <a:r>
              <a:rPr lang="id-ID" b="1" dirty="0" smtClean="0">
                <a:solidFill>
                  <a:srgbClr val="333333"/>
                </a:solidFill>
              </a:rPr>
              <a:t>secara global</a:t>
            </a:r>
            <a:r>
              <a:rPr lang="en-US" b="1" dirty="0" smtClean="0">
                <a:solidFill>
                  <a:srgbClr val="333333"/>
                </a:solidFill>
              </a:rPr>
              <a:t> </a:t>
            </a:r>
            <a:r>
              <a:rPr lang="id-ID" b="1" dirty="0" smtClean="0">
                <a:solidFill>
                  <a:srgbClr val="333333"/>
                </a:solidFill>
              </a:rPr>
              <a:t>menembus </a:t>
            </a:r>
            <a:r>
              <a:rPr lang="en-US" b="1" dirty="0" smtClean="0">
                <a:solidFill>
                  <a:srgbClr val="333333"/>
                </a:solidFill>
              </a:rPr>
              <a:t>US$1 </a:t>
            </a:r>
            <a:r>
              <a:rPr lang="id-ID" b="1" dirty="0" smtClean="0">
                <a:solidFill>
                  <a:srgbClr val="333333"/>
                </a:solidFill>
              </a:rPr>
              <a:t>triliun pada tahun </a:t>
            </a:r>
            <a:r>
              <a:rPr lang="en-US" b="1" dirty="0" smtClean="0">
                <a:solidFill>
                  <a:srgbClr val="333333"/>
                </a:solidFill>
              </a:rPr>
              <a:t>2012. </a:t>
            </a:r>
          </a:p>
          <a:p>
            <a:pPr marL="171450" lvl="0" indent="-171450" defTabSz="722710">
              <a:spcBef>
                <a:spcPts val="1350"/>
              </a:spcBef>
              <a:buClr>
                <a:srgbClr val="990000"/>
              </a:buClr>
              <a:buSzPct val="100000"/>
              <a:buFont typeface="Wingdings 2" pitchFamily="18" charset="2"/>
              <a:buChar char="¡"/>
            </a:pPr>
            <a:r>
              <a:rPr lang="id-ID" b="1" dirty="0" smtClean="0">
                <a:solidFill>
                  <a:srgbClr val="333333"/>
                </a:solidFill>
              </a:rPr>
              <a:t>Pada tahun </a:t>
            </a:r>
            <a:r>
              <a:rPr lang="en-US" b="1" dirty="0" smtClean="0">
                <a:solidFill>
                  <a:srgbClr val="333333"/>
                </a:solidFill>
              </a:rPr>
              <a:t>2014 </a:t>
            </a:r>
            <a:r>
              <a:rPr lang="id-ID" b="1" dirty="0" smtClean="0">
                <a:solidFill>
                  <a:srgbClr val="333333"/>
                </a:solidFill>
              </a:rPr>
              <a:t>sales </a:t>
            </a:r>
            <a:r>
              <a:rPr lang="en-US" b="1" dirty="0" smtClean="0">
                <a:solidFill>
                  <a:srgbClr val="333333"/>
                </a:solidFill>
              </a:rPr>
              <a:t>B2C e-commerce </a:t>
            </a:r>
            <a:r>
              <a:rPr lang="id-ID" b="1" dirty="0" smtClean="0">
                <a:solidFill>
                  <a:srgbClr val="333333"/>
                </a:solidFill>
              </a:rPr>
              <a:t>global tumbuh</a:t>
            </a:r>
            <a:r>
              <a:rPr lang="en-US" b="1" dirty="0" smtClean="0">
                <a:solidFill>
                  <a:srgbClr val="333333"/>
                </a:solidFill>
              </a:rPr>
              <a:t> </a:t>
            </a:r>
            <a:r>
              <a:rPr lang="id-ID" b="1" dirty="0" smtClean="0">
                <a:solidFill>
                  <a:srgbClr val="333333"/>
                </a:solidFill>
              </a:rPr>
              <a:t>lebih dari </a:t>
            </a:r>
            <a:r>
              <a:rPr lang="en-US" b="1" dirty="0" smtClean="0">
                <a:solidFill>
                  <a:srgbClr val="333333"/>
                </a:solidFill>
              </a:rPr>
              <a:t>20% </a:t>
            </a:r>
            <a:r>
              <a:rPr lang="id-ID" b="1" dirty="0" smtClean="0">
                <a:solidFill>
                  <a:srgbClr val="333333"/>
                </a:solidFill>
              </a:rPr>
              <a:t>menjadi </a:t>
            </a:r>
            <a:r>
              <a:rPr lang="en-US" b="1" dirty="0" smtClean="0">
                <a:solidFill>
                  <a:srgbClr val="333333"/>
                </a:solidFill>
              </a:rPr>
              <a:t>US$1.5 </a:t>
            </a:r>
            <a:r>
              <a:rPr lang="en-US" b="1" dirty="0" err="1" smtClean="0">
                <a:solidFill>
                  <a:srgbClr val="333333"/>
                </a:solidFill>
              </a:rPr>
              <a:t>trilli</a:t>
            </a:r>
            <a:r>
              <a:rPr lang="id-ID" b="1" dirty="0" smtClean="0">
                <a:solidFill>
                  <a:srgbClr val="333333"/>
                </a:solidFill>
              </a:rPr>
              <a:t>u</a:t>
            </a:r>
            <a:r>
              <a:rPr lang="en-US" b="1" dirty="0" smtClean="0">
                <a:solidFill>
                  <a:srgbClr val="333333"/>
                </a:solidFill>
              </a:rPr>
              <a:t>n, </a:t>
            </a:r>
            <a:r>
              <a:rPr lang="id-ID" b="1" dirty="0" smtClean="0">
                <a:solidFill>
                  <a:srgbClr val="333333"/>
                </a:solidFill>
              </a:rPr>
              <a:t>dan akan menembus angka </a:t>
            </a:r>
            <a:r>
              <a:rPr lang="en-US" b="1" dirty="0" smtClean="0">
                <a:solidFill>
                  <a:srgbClr val="333333"/>
                </a:solidFill>
              </a:rPr>
              <a:t>US$2.3 </a:t>
            </a:r>
            <a:r>
              <a:rPr lang="en-US" b="1" dirty="0" err="1" smtClean="0">
                <a:solidFill>
                  <a:srgbClr val="333333"/>
                </a:solidFill>
              </a:rPr>
              <a:t>trilli</a:t>
            </a:r>
            <a:r>
              <a:rPr lang="id-ID" b="1" dirty="0" smtClean="0">
                <a:solidFill>
                  <a:srgbClr val="333333"/>
                </a:solidFill>
              </a:rPr>
              <a:t>u</a:t>
            </a:r>
            <a:r>
              <a:rPr lang="en-US" b="1" dirty="0" smtClean="0">
                <a:solidFill>
                  <a:srgbClr val="333333"/>
                </a:solidFill>
              </a:rPr>
              <a:t>n</a:t>
            </a:r>
            <a:r>
              <a:rPr lang="id-ID" b="1" dirty="0" smtClean="0">
                <a:solidFill>
                  <a:srgbClr val="333333"/>
                </a:solidFill>
              </a:rPr>
              <a:t> pada </a:t>
            </a:r>
            <a:r>
              <a:rPr lang="en-US" b="1" dirty="0" smtClean="0">
                <a:solidFill>
                  <a:srgbClr val="333333"/>
                </a:solidFill>
              </a:rPr>
              <a:t>2017.</a:t>
            </a:r>
            <a:endParaRPr lang="en-US" b="1" dirty="0">
              <a:solidFill>
                <a:srgbClr val="333333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0" y="3357562"/>
            <a:ext cx="5286380" cy="1071570"/>
          </a:xfrm>
          <a:prstGeom prst="roundRect">
            <a:avLst/>
          </a:prstGeom>
          <a:solidFill>
            <a:srgbClr val="FFFF00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0" name="Rectangle 9"/>
          <p:cNvSpPr/>
          <p:nvPr/>
        </p:nvSpPr>
        <p:spPr>
          <a:xfrm>
            <a:off x="214282" y="3429000"/>
            <a:ext cx="54292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Sales </a:t>
            </a:r>
            <a: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B2C</a:t>
            </a:r>
            <a:r>
              <a:rPr lang="id-ID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e-Commerce</a:t>
            </a:r>
            <a:r>
              <a:rPr lang="id-ID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Global</a:t>
            </a:r>
          </a:p>
          <a:p>
            <a:r>
              <a:rPr lang="id-ID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Tumbuh Luar Biasa</a:t>
            </a:r>
            <a:endParaRPr lang="id-ID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lfa.jpg"/>
          <p:cNvPicPr>
            <a:picLocks noChangeAspect="1"/>
          </p:cNvPicPr>
          <p:nvPr/>
        </p:nvPicPr>
        <p:blipFill>
          <a:blip r:embed="rId2" cstate="print"/>
          <a:srcRect r="16122"/>
          <a:stretch>
            <a:fillRect/>
          </a:stretch>
        </p:blipFill>
        <p:spPr>
          <a:xfrm>
            <a:off x="6286512" y="1785926"/>
            <a:ext cx="2857488" cy="2815945"/>
          </a:xfrm>
          <a:prstGeom prst="rect">
            <a:avLst/>
          </a:prstGeom>
        </p:spPr>
      </p:pic>
      <p:pic>
        <p:nvPicPr>
          <p:cNvPr id="5" name="Content Placeholder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034" y="285728"/>
            <a:ext cx="6178445" cy="41434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4810" y="4714884"/>
            <a:ext cx="2072607" cy="13560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7871" y="4714884"/>
            <a:ext cx="1356014" cy="13560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4339" y="4714884"/>
            <a:ext cx="2809661" cy="135601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4572008"/>
            <a:ext cx="9144000" cy="45719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297"/>
          <a:stretch>
            <a:fillRect/>
          </a:stretch>
        </p:blipFill>
        <p:spPr>
          <a:xfrm>
            <a:off x="1928794" y="3500438"/>
            <a:ext cx="7215206" cy="3171525"/>
          </a:xfrm>
          <a:prstGeom prst="rect">
            <a:avLst/>
          </a:prstGeom>
        </p:spPr>
      </p:pic>
      <p:pic>
        <p:nvPicPr>
          <p:cNvPr id="1026" name="Picture 2" descr="J:\MAJALAH RITEL INDONESIA\03 RITEL INDONESIATAHUN KETIGA\34 NOVEMBER 2014 RITEL INDONESIA\KONTEN\20-25 RITEL UTAMA\kaskus.tif"/>
          <p:cNvPicPr>
            <a:picLocks noChangeAspect="1" noChangeArrowheads="1"/>
          </p:cNvPicPr>
          <p:nvPr/>
        </p:nvPicPr>
        <p:blipFill>
          <a:blip r:embed="rId3"/>
          <a:srcRect l="5921" t="-2632" r="33018"/>
          <a:stretch>
            <a:fillRect/>
          </a:stretch>
        </p:blipFill>
        <p:spPr bwMode="auto">
          <a:xfrm>
            <a:off x="428596" y="285728"/>
            <a:ext cx="3429024" cy="3241986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428596" y="3429000"/>
            <a:ext cx="8715404" cy="142876"/>
          </a:xfrm>
          <a:prstGeom prst="rect">
            <a:avLst/>
          </a:prstGeom>
          <a:solidFill>
            <a:srgbClr val="84B2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8" name="Rectangle 7"/>
          <p:cNvSpPr/>
          <p:nvPr/>
        </p:nvSpPr>
        <p:spPr>
          <a:xfrm>
            <a:off x="3049280" y="2782669"/>
            <a:ext cx="66662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n w="6600">
                  <a:solidFill>
                    <a:srgbClr val="58010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580101"/>
                  </a:outerShdw>
                </a:effectLst>
              </a:rPr>
              <a:t>Omni-channel Retailing</a:t>
            </a:r>
            <a:endParaRPr lang="en-US" sz="3600" b="1" dirty="0">
              <a:ln w="6600">
                <a:solidFill>
                  <a:srgbClr val="58010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580101"/>
                </a:outerShdw>
              </a:effectLst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3929058" y="428605"/>
            <a:ext cx="4714908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79388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d-ID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Peritel pada masa kini sedang berupaya merangkul pendekatan </a:t>
            </a:r>
            <a:r>
              <a:rPr kumimoji="0" lang="id-ID" sz="2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multi-channel</a:t>
            </a:r>
            <a:r>
              <a:rPr kumimoji="0" lang="id-ID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kumimoji="0" lang="id-ID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untuk memenuhi ekspektasi pelanggan sekaligus memenangkan perebutan </a:t>
            </a:r>
            <a:r>
              <a:rPr kumimoji="0" lang="id-ID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market share.</a:t>
            </a:r>
            <a:r>
              <a:rPr kumimoji="0" lang="id-ID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Sebagai tambahan, data menunjukkan bahwa </a:t>
            </a:r>
            <a:r>
              <a:rPr kumimoji="0" lang="id-ID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80% peritel </a:t>
            </a:r>
            <a:r>
              <a:rPr kumimoji="0" lang="id-ID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menyatakan bahwa presentase penjualan secara </a:t>
            </a:r>
            <a:r>
              <a:rPr kumimoji="0" lang="id-ID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online</a:t>
            </a:r>
            <a:r>
              <a:rPr kumimoji="0" lang="id-ID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telah meningkat dalam lima tahun belakangan, dengan rata-rata </a:t>
            </a:r>
            <a:r>
              <a:rPr kumimoji="0" lang="id-ID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peningkatan sebanyak 25%. </a:t>
            </a:r>
            <a:endParaRPr kumimoji="0" lang="id-ID" sz="20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5720" y="3857628"/>
            <a:ext cx="207170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6000" b="1" dirty="0" smtClean="0">
                <a:ln w="6600">
                  <a:solidFill>
                    <a:srgbClr val="58010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580101"/>
                  </a:outerShdw>
                </a:effectLst>
              </a:rPr>
              <a:t>O2O</a:t>
            </a:r>
            <a:endParaRPr lang="en-US" sz="6000" b="1" dirty="0">
              <a:ln w="6600">
                <a:solidFill>
                  <a:srgbClr val="58010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580101"/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71472" y="4643445"/>
            <a:ext cx="31432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id-ID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Ofline to</a:t>
            </a:r>
            <a:r>
              <a:rPr kumimoji="0" lang="id-ID" b="1" i="1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Online Retail Channel</a:t>
            </a:r>
            <a:r>
              <a:rPr kumimoji="0" lang="id-ID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endParaRPr lang="id-ID" dirty="0"/>
          </a:p>
        </p:txBody>
      </p:sp>
      <p:sp>
        <p:nvSpPr>
          <p:cNvPr id="14" name="Rectangle 13"/>
          <p:cNvSpPr/>
          <p:nvPr/>
        </p:nvSpPr>
        <p:spPr>
          <a:xfrm>
            <a:off x="357190" y="3524580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d-ID" sz="1100" dirty="0"/>
              <a:t>John Lang LaSalle </a:t>
            </a:r>
            <a:r>
              <a:rPr lang="id-ID" sz="1100" i="1" dirty="0" smtClean="0"/>
              <a:t>Retail </a:t>
            </a:r>
            <a:r>
              <a:rPr lang="id-ID" sz="1100" i="1" dirty="0"/>
              <a:t>3.0: The evolution of multi-channel retail distribution</a:t>
            </a:r>
            <a:endParaRPr lang="id-ID" sz="11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786" y="928670"/>
            <a:ext cx="7858180" cy="477330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10" y="1071546"/>
            <a:ext cx="7786742" cy="53132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AND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500042"/>
            <a:ext cx="8676219" cy="578647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28662" y="3714752"/>
            <a:ext cx="550804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d-ID" sz="8000" b="1" dirty="0" smtClean="0">
                <a:ln w="6600">
                  <a:solidFill>
                    <a:srgbClr val="58010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580101"/>
                  </a:outerShdw>
                </a:effectLst>
              </a:rPr>
              <a:t>Terima kasih</a:t>
            </a:r>
            <a:endParaRPr lang="en-US" sz="8000" b="1" dirty="0">
              <a:ln w="6600">
                <a:solidFill>
                  <a:srgbClr val="58010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580101"/>
                </a:outerShdw>
              </a:effectLst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265</Words>
  <Application>Microsoft Office PowerPoint</Application>
  <PresentationFormat>On-screen Show (4:3)</PresentationFormat>
  <Paragraphs>24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ismail - [2010]</dc:creator>
  <cp:lastModifiedBy>ismail - [2010]</cp:lastModifiedBy>
  <cp:revision>19</cp:revision>
  <dcterms:created xsi:type="dcterms:W3CDTF">2015-04-13T21:55:06Z</dcterms:created>
  <dcterms:modified xsi:type="dcterms:W3CDTF">2015-04-13T23:57:51Z</dcterms:modified>
</cp:coreProperties>
</file>